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9" r:id="rId3"/>
    <p:sldId id="283" r:id="rId4"/>
    <p:sldId id="299" r:id="rId5"/>
    <p:sldId id="300" r:id="rId6"/>
    <p:sldId id="284" r:id="rId7"/>
    <p:sldId id="322" r:id="rId8"/>
    <p:sldId id="285" r:id="rId9"/>
    <p:sldId id="286" r:id="rId10"/>
    <p:sldId id="319" r:id="rId11"/>
    <p:sldId id="287" r:id="rId12"/>
    <p:sldId id="320" r:id="rId13"/>
    <p:sldId id="321" r:id="rId14"/>
    <p:sldId id="288" r:id="rId15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362" r:id="rId24"/>
    <p:sldId id="334" r:id="rId25"/>
    <p:sldId id="298" r:id="rId26"/>
    <p:sldId id="301" r:id="rId27"/>
    <p:sldId id="302" r:id="rId28"/>
    <p:sldId id="303" r:id="rId29"/>
    <p:sldId id="323" r:id="rId30"/>
    <p:sldId id="304" r:id="rId31"/>
    <p:sldId id="306" r:id="rId32"/>
    <p:sldId id="307" r:id="rId33"/>
    <p:sldId id="308" r:id="rId34"/>
    <p:sldId id="331" r:id="rId35"/>
    <p:sldId id="330" r:id="rId36"/>
    <p:sldId id="402" r:id="rId37"/>
    <p:sldId id="403" r:id="rId38"/>
    <p:sldId id="404" r:id="rId39"/>
    <p:sldId id="405" r:id="rId40"/>
    <p:sldId id="315" r:id="rId41"/>
    <p:sldId id="386" r:id="rId42"/>
    <p:sldId id="387" r:id="rId43"/>
    <p:sldId id="391" r:id="rId44"/>
    <p:sldId id="390" r:id="rId45"/>
    <p:sldId id="316" r:id="rId46"/>
    <p:sldId id="317" r:id="rId47"/>
    <p:sldId id="318" r:id="rId48"/>
    <p:sldId id="324" r:id="rId49"/>
    <p:sldId id="325" r:id="rId50"/>
    <p:sldId id="326" r:id="rId51"/>
    <p:sldId id="327" r:id="rId52"/>
    <p:sldId id="328" r:id="rId53"/>
    <p:sldId id="329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BAB7499-3A91-435B-A573-85DEBA3AB7B6}">
          <p14:sldIdLst>
            <p14:sldId id="279"/>
            <p14:sldId id="283"/>
            <p14:sldId id="299"/>
            <p14:sldId id="300"/>
            <p14:sldId id="284"/>
            <p14:sldId id="322"/>
            <p14:sldId id="285"/>
            <p14:sldId id="286"/>
            <p14:sldId id="319"/>
            <p14:sldId id="287"/>
            <p14:sldId id="320"/>
            <p14:sldId id="321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362"/>
            <p14:sldId id="334"/>
            <p14:sldId id="298"/>
            <p14:sldId id="301"/>
            <p14:sldId id="302"/>
            <p14:sldId id="303"/>
            <p14:sldId id="323"/>
            <p14:sldId id="304"/>
            <p14:sldId id="306"/>
            <p14:sldId id="307"/>
            <p14:sldId id="308"/>
            <p14:sldId id="331"/>
            <p14:sldId id="330"/>
            <p14:sldId id="402"/>
            <p14:sldId id="403"/>
            <p14:sldId id="404"/>
            <p14:sldId id="405"/>
            <p14:sldId id="315"/>
            <p14:sldId id="386"/>
            <p14:sldId id="387"/>
            <p14:sldId id="391"/>
            <p14:sldId id="390"/>
            <p14:sldId id="316"/>
            <p14:sldId id="317"/>
            <p14:sldId id="318"/>
            <p14:sldId id="324"/>
            <p14:sldId id="325"/>
            <p14:sldId id="326"/>
            <p14:sldId id="327"/>
            <p14:sldId id="328"/>
            <p14:sldId id="32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0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7T17:40:58.857" idx="1">
    <p:pos x="7891" y="247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C7F0-87AC-4FA2-A0D9-12DE137BEA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E9327-7E61-4656-A894-7744D29E4A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E9327-7E61-4656-A894-7744D29E4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www.sxxindian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070" y="1191602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+mn-lt"/>
                <a:ea typeface="华文楷体" panose="02010600040101010101" pitchFamily="2" charset="-122"/>
              </a:rPr>
              <a:t>    投标单位操作手册</a:t>
            </a:r>
            <a:endParaRPr lang="zh-CN" altLang="en-US" dirty="0">
              <a:latin typeface="+mn-lt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92769"/>
            <a:ext cx="10515600" cy="2484194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电脑配置及系统要求</a:t>
            </a:r>
            <a:r>
              <a:rPr lang="zh-CN" altLang="en-US" sz="2400" b="1" dirty="0">
                <a:latin typeface="+mj-lt"/>
              </a:rPr>
              <a:t>：</a:t>
            </a:r>
            <a:endParaRPr lang="zh-CN" altLang="en-US" sz="2400" b="1" dirty="0">
              <a:latin typeface="+mj-lt"/>
            </a:endParaRPr>
          </a:p>
          <a:p>
            <a:r>
              <a:rPr lang="en-US" altLang="zh-CN" sz="2000" dirty="0">
                <a:latin typeface="+mj-lt"/>
              </a:rPr>
              <a:t>1</a:t>
            </a:r>
            <a:r>
              <a:rPr lang="zh-CN" altLang="en-US" sz="2000" dirty="0">
                <a:latin typeface="+mj-lt"/>
              </a:rPr>
              <a:t>）电脑操作系统：</a:t>
            </a:r>
            <a:r>
              <a:rPr lang="en-US" altLang="zh-CN" sz="2000" dirty="0">
                <a:latin typeface="+mj-lt"/>
              </a:rPr>
              <a:t>Windows 7</a:t>
            </a:r>
            <a:r>
              <a:rPr lang="zh-CN" altLang="en-US" sz="2000" dirty="0">
                <a:latin typeface="+mj-lt"/>
              </a:rPr>
              <a:t>及以上版本</a:t>
            </a:r>
            <a:endParaRPr lang="zh-CN" altLang="en-US" sz="2000" dirty="0">
              <a:latin typeface="+mj-lt"/>
            </a:endParaRPr>
          </a:p>
          <a:p>
            <a:r>
              <a:rPr lang="en-US" altLang="zh-CN" sz="2000" dirty="0">
                <a:latin typeface="+mj-lt"/>
              </a:rPr>
              <a:t>2</a:t>
            </a:r>
            <a:r>
              <a:rPr lang="zh-CN" altLang="en-US" sz="2000" dirty="0">
                <a:latin typeface="+mj-lt"/>
              </a:rPr>
              <a:t>）网页浏览器：</a:t>
            </a:r>
            <a:r>
              <a:rPr lang="en-US" altLang="zh-CN" sz="2000" dirty="0">
                <a:latin typeface="+mj-lt"/>
              </a:rPr>
              <a:t>IE 11</a:t>
            </a:r>
            <a:r>
              <a:rPr lang="zh-CN" altLang="en-US" sz="2000" dirty="0">
                <a:latin typeface="+mj-lt"/>
              </a:rPr>
              <a:t>浏览器</a:t>
            </a:r>
            <a:endParaRPr lang="zh-CN" altLang="en-US" sz="2000" dirty="0">
              <a:latin typeface="+mj-lt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9" y="794970"/>
            <a:ext cx="10717121" cy="52680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46" y="225083"/>
            <a:ext cx="11988166" cy="599408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211015"/>
            <a:ext cx="11394830" cy="59659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225083"/>
            <a:ext cx="11155680" cy="59518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42" y="154745"/>
            <a:ext cx="12079458" cy="64992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" y="197"/>
            <a:ext cx="11915335" cy="6963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492370"/>
            <a:ext cx="11746523" cy="61802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提交信息待平台审核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937397"/>
            <a:ext cx="10515600" cy="41277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6" y="0"/>
            <a:ext cx="1227640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此处信息关联项目信息</a:t>
            </a:r>
            <a:endParaRPr lang="zh-CN" altLang="en-US" sz="28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1698"/>
            <a:ext cx="10515600" cy="431919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投标单位（交易乙方）点击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3775" y="1691005"/>
            <a:ext cx="1020445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                          </a:t>
            </a:r>
            <a:r>
              <a:rPr lang="zh-CN" altLang="en-US" sz="2800" b="1" dirty="0"/>
              <a:t>平台使用及绑定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14" y="1842233"/>
            <a:ext cx="10973972" cy="4333484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）登陆山西新点电子招投标交易平台（</a:t>
            </a:r>
            <a:r>
              <a:rPr lang="en-US" altLang="zh-CN" sz="2000" dirty="0">
                <a:hlinkClick r:id="rId1"/>
              </a:rPr>
              <a:t>www.sxxindian.com</a:t>
            </a:r>
            <a:r>
              <a:rPr lang="zh-CN" altLang="en-US" sz="2000" dirty="0">
                <a:hlinkClick r:id="rId1"/>
              </a:rPr>
              <a:t>），下载安装投标文件制作软件。</a:t>
            </a:r>
            <a:endParaRPr lang="zh-CN" altLang="en-US" sz="2000" dirty="0"/>
          </a:p>
          <a:p>
            <a:r>
              <a:rPr lang="zh-CN" altLang="en-US" sz="2000" dirty="0"/>
              <a:t>位置：</a:t>
            </a:r>
            <a:endParaRPr lang="zh-CN" altLang="en-US" sz="2000" b="1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  <a:r>
              <a:rPr lang="zh-CN" altLang="en-US" sz="2000" b="1" dirty="0">
                <a:sym typeface="+mn-ea"/>
              </a:rPr>
              <a:t>首页</a:t>
            </a:r>
            <a:r>
              <a:rPr lang="en-US" altLang="zh-CN" sz="2000" dirty="0">
                <a:sym typeface="+mn-ea"/>
              </a:rPr>
              <a:t>--</a:t>
            </a:r>
            <a:r>
              <a:rPr lang="zh-CN" altLang="en-US" sz="2000" b="1" dirty="0">
                <a:sym typeface="+mn-ea"/>
              </a:rPr>
              <a:t>下载中心</a:t>
            </a:r>
            <a:r>
              <a:rPr lang="en-US" altLang="zh-CN" sz="2000" dirty="0">
                <a:sym typeface="+mn-ea"/>
              </a:rPr>
              <a:t>--</a:t>
            </a:r>
            <a:r>
              <a:rPr lang="zh-CN" altLang="en-US" sz="2000" b="1" dirty="0">
                <a:sym typeface="+mn-ea"/>
              </a:rPr>
              <a:t>山西新点投标文件制作软件</a:t>
            </a:r>
            <a:r>
              <a:rPr lang="en-US" altLang="zh-CN" sz="2000" b="1" dirty="0">
                <a:sym typeface="+mn-ea"/>
              </a:rPr>
              <a:t>   </a:t>
            </a:r>
            <a:r>
              <a:rPr lang="zh-CN" altLang="en-US" sz="2000" b="1" dirty="0">
                <a:sym typeface="+mn-ea"/>
              </a:rPr>
              <a:t>新点驱动</a:t>
            </a:r>
            <a:r>
              <a:rPr lang="en-US" altLang="zh-CN" sz="2000" b="1" dirty="0">
                <a:sym typeface="+mn-ea"/>
              </a:rPr>
              <a:t>1.6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）返回首页点击</a:t>
            </a:r>
            <a:r>
              <a:rPr lang="zh-CN" altLang="en-US" sz="2000" b="1" dirty="0"/>
              <a:t>会员登录，</a:t>
            </a:r>
            <a:r>
              <a:rPr lang="zh-CN" altLang="en-US" sz="2000" dirty="0"/>
              <a:t>登陆界面后先选择“用户名登录”，点击“免费注册”，注册账号后，再点击“</a:t>
            </a:r>
            <a:r>
              <a:rPr lang="zh-CN" altLang="en-US" sz="2000" b="1" dirty="0"/>
              <a:t>证书</a:t>
            </a:r>
            <a:r>
              <a:rPr lang="en-US" altLang="zh-CN" sz="2000" b="1" dirty="0"/>
              <a:t>Key</a:t>
            </a:r>
            <a:r>
              <a:rPr lang="zh-CN" altLang="en-US" sz="2000" b="1" dirty="0"/>
              <a:t>登陆</a:t>
            </a:r>
            <a:r>
              <a:rPr lang="zh-CN" altLang="en-US" sz="2000" dirty="0"/>
              <a:t>”。进行</a:t>
            </a:r>
            <a:r>
              <a:rPr lang="en-US" altLang="zh-CN" sz="2000" dirty="0"/>
              <a:t>CA</a:t>
            </a:r>
            <a:r>
              <a:rPr lang="zh-CN" altLang="en-US" sz="2000" dirty="0"/>
              <a:t>绑定（请勿颠倒顺序，否则之后无法用户名登录）。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）首次注册平台需完善：基本信息、职业人员信息，完善后等待平台审核通过即可查看项目信息进行报名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8940" y="742950"/>
            <a:ext cx="11508105" cy="48717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7813" y="412399"/>
            <a:ext cx="11756373" cy="60332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8827" y="379828"/>
            <a:ext cx="13278223" cy="634452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889"/>
            <a:ext cx="11980985" cy="70197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95" y="95885"/>
            <a:ext cx="11131550" cy="57835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" y="25216"/>
            <a:ext cx="11999742" cy="68327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1520" y="253218"/>
            <a:ext cx="10902462" cy="59237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5083" y="129318"/>
            <a:ext cx="12192000" cy="647978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注：下载山西新点投标制作软件和</a:t>
            </a:r>
            <a:r>
              <a:rPr lang="en-US" altLang="zh-CN" sz="2800" dirty="0"/>
              <a:t>CA</a:t>
            </a:r>
            <a:r>
              <a:rPr lang="zh-CN" altLang="en-US" sz="2800" dirty="0"/>
              <a:t>驱动</a:t>
            </a:r>
            <a:endParaRPr lang="zh-CN" altLang="en-US" sz="2800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0559" y="1690688"/>
            <a:ext cx="9548078" cy="435133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0" y="0"/>
            <a:ext cx="12192000" cy="698460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5" y="-130629"/>
            <a:ext cx="12845143" cy="698862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3090" y="495935"/>
            <a:ext cx="10435590" cy="54787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266065"/>
            <a:ext cx="10967720" cy="63493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429895"/>
            <a:ext cx="10148570" cy="63195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295" y="357505"/>
            <a:ext cx="11535410" cy="59029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" y="191770"/>
            <a:ext cx="11152505" cy="623506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340" y="497205"/>
            <a:ext cx="13011150" cy="62579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8770" y="375920"/>
            <a:ext cx="12830175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下载此处，参与投标制作投标文件所需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386840"/>
            <a:ext cx="9213850" cy="49879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980" y="109220"/>
            <a:ext cx="9055735" cy="66389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167360" cy="747966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15" y="492125"/>
            <a:ext cx="11589385" cy="587438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0"/>
            <a:ext cx="120653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3"/>
            <a:ext cx="12192000" cy="661181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导出</a:t>
            </a:r>
            <a:r>
              <a:rPr lang="en-US" altLang="zh-CN" sz="2800" dirty="0"/>
              <a:t>PDF</a:t>
            </a:r>
            <a:r>
              <a:rPr lang="zh-CN" altLang="en-US" sz="2800" dirty="0"/>
              <a:t>格式文件：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19311"/>
            <a:ext cx="10515599" cy="497356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导出</a:t>
            </a:r>
            <a:r>
              <a:rPr lang="en-US" altLang="zh-CN" sz="2800" dirty="0"/>
              <a:t>PDF</a:t>
            </a:r>
            <a:r>
              <a:rPr lang="zh-CN" altLang="en-US" sz="2800" dirty="0"/>
              <a:t>格式文件：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6942" y="1336431"/>
            <a:ext cx="10030263" cy="515644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开具手续费发票</a:t>
            </a:r>
            <a:r>
              <a:rPr lang="zh-CN" altLang="en-US" dirty="0"/>
              <a:t>：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9805" y="1825625"/>
            <a:ext cx="102317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开具手续费发票：</a:t>
            </a:r>
            <a:endParaRPr lang="zh-CN" altLang="en-US" sz="28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3320" y="1825625"/>
            <a:ext cx="986409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5409" y="100095"/>
            <a:ext cx="9554419" cy="1414917"/>
          </a:xfrm>
        </p:spPr>
        <p:txBody>
          <a:bodyPr/>
          <a:lstStyle/>
          <a:p>
            <a:r>
              <a:rPr lang="zh-CN" altLang="en-US" sz="2800" dirty="0"/>
              <a:t>注册账号</a:t>
            </a:r>
            <a:endParaRPr lang="zh-CN" altLang="en-US" sz="28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64" y="1515012"/>
            <a:ext cx="12207327" cy="5540661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开具手续费发票：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463040"/>
            <a:ext cx="10345615" cy="471392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开具手续费发票：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280160"/>
            <a:ext cx="10515599" cy="5212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7102" y="365125"/>
            <a:ext cx="9046698" cy="1325563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注册账号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339" y="1825625"/>
            <a:ext cx="9503322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042"/>
            <a:ext cx="12192000" cy="5323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307" y="861654"/>
            <a:ext cx="10445386" cy="51346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365125"/>
            <a:ext cx="11802793" cy="5811838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853,&quot;width&quot;:13003}"/>
</p:tagLst>
</file>

<file path=ppt/tags/tag2.xml><?xml version="1.0" encoding="utf-8"?>
<p:tagLst xmlns:p="http://schemas.openxmlformats.org/presentationml/2006/main">
  <p:tag name="KSO_WM_UNIT_PLACING_PICTURE_USER_VIEWPORT" val="{&quot;height&quot;:7560,&quot;width&quot;:144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41</Paragraphs>
  <Slides>51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1" baseType="lpstr">
      <vt:lpstr>Arial</vt:lpstr>
      <vt:lpstr>宋体</vt:lpstr>
      <vt:lpstr>Wingdings</vt:lpstr>
      <vt:lpstr>华文楷体</vt:lpstr>
      <vt:lpstr>等线</vt:lpstr>
      <vt:lpstr>等线 Light</vt:lpstr>
      <vt:lpstr>微软雅黑</vt:lpstr>
      <vt:lpstr>Arial Unicode MS</vt:lpstr>
      <vt:lpstr>Calibri</vt:lpstr>
      <vt:lpstr>Office 主题​​</vt:lpstr>
      <vt:lpstr>    投标单位操作手册</vt:lpstr>
      <vt:lpstr>                          平台使用及绑定</vt:lpstr>
      <vt:lpstr>注：下载山西新点投标制作软件和CA驱动</vt:lpstr>
      <vt:lpstr>下载此处，参与投标制作投标文件所需</vt:lpstr>
      <vt:lpstr>注册账号</vt:lpstr>
      <vt:lpstr>注册账号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提交信息待平台审核</vt:lpstr>
      <vt:lpstr>PowerPoint 演示文稿</vt:lpstr>
      <vt:lpstr>此处信息关联项目信息</vt:lpstr>
      <vt:lpstr>投标单位（交易乙方）点击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导出PDF格式文件：</vt:lpstr>
      <vt:lpstr>导出PDF格式文件：</vt:lpstr>
      <vt:lpstr>开具手续费发票：</vt:lpstr>
      <vt:lpstr>开具手续费发票：</vt:lpstr>
      <vt:lpstr>开具手续费发票：</vt:lpstr>
      <vt:lpstr>开具手续费发票：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 川</dc:creator>
  <cp:lastModifiedBy>胖的没边</cp:lastModifiedBy>
  <cp:revision>80</cp:revision>
  <dcterms:created xsi:type="dcterms:W3CDTF">2019-02-21T02:06:00Z</dcterms:created>
  <dcterms:modified xsi:type="dcterms:W3CDTF">2022-03-25T08:00:48Z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F916F53EF2E64BE3A80BAE3BDF1A6A6F</vt:lpwstr>
  </property>
</Properties>
</file>